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7" r:id="rId2"/>
    <p:sldId id="258" r:id="rId3"/>
    <p:sldId id="256" r:id="rId4"/>
    <p:sldId id="259" r:id="rId5"/>
    <p:sldId id="260" r:id="rId6"/>
    <p:sldId id="266" r:id="rId7"/>
    <p:sldId id="267" r:id="rId8"/>
    <p:sldId id="269" r:id="rId9"/>
    <p:sldId id="268" r:id="rId10"/>
    <p:sldId id="270" r:id="rId11"/>
    <p:sldId id="272" r:id="rId12"/>
    <p:sldId id="271" r:id="rId13"/>
    <p:sldId id="274" r:id="rId14"/>
    <p:sldId id="275" r:id="rId15"/>
  </p:sldIdLst>
  <p:sldSz cx="18288000" cy="10287000"/>
  <p:notesSz cx="6858000" cy="9144000"/>
  <p:embeddedFontLst>
    <p:embeddedFont>
      <p:font typeface="Clear Sans Regular" panose="020B0604020202020204" charset="0"/>
      <p:regular r:id="rId16"/>
    </p:embeddedFont>
    <p:embeddedFont>
      <p:font typeface="Calibri" panose="020F0502020204030204" pitchFamily="34" charset="0"/>
      <p:regular r:id="rId17"/>
      <p:bold r:id="rId18"/>
      <p:italic r:id="rId19"/>
      <p:boldItalic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E2E0"/>
    <a:srgbClr val="F385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19" autoAdjust="0"/>
    <p:restoredTop sz="94622" autoAdjust="0"/>
  </p:normalViewPr>
  <p:slideViewPr>
    <p:cSldViewPr>
      <p:cViewPr varScale="1">
        <p:scale>
          <a:sx n="47" d="100"/>
          <a:sy n="47" d="100"/>
        </p:scale>
        <p:origin x="708"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12/8/2021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sv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2.sv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sv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2.sv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4.sv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hyperlink" Target="https://react-leaflet.js.org/docs/example-map-placeholder" TargetMode="External"/><Relationship Id="rId3" Type="http://schemas.openxmlformats.org/officeDocument/2006/relationships/image" Target="../media/image4.svg"/><Relationship Id="rId7" Type="http://schemas.openxmlformats.org/officeDocument/2006/relationships/hyperlink" Target="https://mongoosejs.com/docs/geojson.ht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www.w3schools.com/nodejs/nodejs_email.asp" TargetMode="External"/><Relationship Id="rId11" Type="http://schemas.openxmlformats.org/officeDocument/2006/relationships/hyperlink" Target="https://reactjs.org/docs/hooks-state.html" TargetMode="External"/><Relationship Id="rId5" Type="http://schemas.openxmlformats.org/officeDocument/2006/relationships/image" Target="../media/image2.svg"/><Relationship Id="rId10" Type="http://schemas.openxmlformats.org/officeDocument/2006/relationships/hyperlink" Target="https://www.chartjs.org/docs/latest/general/data-structures.html" TargetMode="External"/><Relationship Id="rId4" Type="http://schemas.openxmlformats.org/officeDocument/2006/relationships/image" Target="../media/image1.png"/><Relationship Id="rId9" Type="http://schemas.openxmlformats.org/officeDocument/2006/relationships/hyperlink" Target="https://www.loginradius.com/blog/async/github-api/"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3909677" cy="689712"/>
            <a:chOff x="0" y="0"/>
            <a:chExt cx="5212903" cy="919616"/>
          </a:xfrm>
        </p:grpSpPr>
        <p:sp>
          <p:nvSpPr>
            <p:cNvPr id="3" name="TextBox 3"/>
            <p:cNvSpPr txBox="1"/>
            <p:nvPr/>
          </p:nvSpPr>
          <p:spPr>
            <a:xfrm>
              <a:off x="1435133" y="109527"/>
              <a:ext cx="3777770" cy="666912"/>
            </a:xfrm>
            <a:prstGeom prst="rect">
              <a:avLst/>
            </a:prstGeom>
          </p:spPr>
          <p:txBody>
            <a:bodyPr lIns="0" tIns="0" rIns="0" bIns="0" rtlCol="0" anchor="t">
              <a:spAutoFit/>
            </a:bodyPr>
            <a:lstStyle/>
            <a:p>
              <a:pPr>
                <a:lnSpc>
                  <a:spcPts val="4201"/>
                </a:lnSpc>
              </a:pPr>
              <a:endParaRP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8515" y="-8515"/>
              <a:ext cx="919616" cy="936646"/>
            </a:xfrm>
            <a:prstGeom prst="rect">
              <a:avLst/>
            </a:prstGeom>
          </p:spPr>
        </p:pic>
      </p:grpSp>
      <p:sp>
        <p:nvSpPr>
          <p:cNvPr id="7" name="AutoShape 7"/>
          <p:cNvSpPr/>
          <p:nvPr/>
        </p:nvSpPr>
        <p:spPr>
          <a:xfrm>
            <a:off x="0" y="8212377"/>
            <a:ext cx="18300430" cy="2091847"/>
          </a:xfrm>
          <a:prstGeom prst="rect">
            <a:avLst/>
          </a:prstGeom>
          <a:solidFill>
            <a:srgbClr val="FF5757"/>
          </a:solidFill>
        </p:spPr>
      </p:sp>
      <p:grpSp>
        <p:nvGrpSpPr>
          <p:cNvPr id="8" name="Group 8"/>
          <p:cNvGrpSpPr/>
          <p:nvPr/>
        </p:nvGrpSpPr>
        <p:grpSpPr>
          <a:xfrm>
            <a:off x="1028700" y="2564554"/>
            <a:ext cx="9776153" cy="3797826"/>
            <a:chOff x="0" y="66675"/>
            <a:chExt cx="13034871" cy="5063770"/>
          </a:xfrm>
        </p:grpSpPr>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l="160" t="21264" b="73631"/>
            <a:stretch>
              <a:fillRect/>
            </a:stretch>
          </p:blipFill>
          <p:spPr>
            <a:xfrm>
              <a:off x="0" y="2635591"/>
              <a:ext cx="11755115" cy="600956"/>
            </a:xfrm>
            <a:prstGeom prst="rect">
              <a:avLst/>
            </a:prstGeom>
          </p:spPr>
        </p:pic>
        <p:sp>
          <p:nvSpPr>
            <p:cNvPr id="10" name="TextBox 10"/>
            <p:cNvSpPr txBox="1"/>
            <p:nvPr/>
          </p:nvSpPr>
          <p:spPr>
            <a:xfrm>
              <a:off x="0" y="66675"/>
              <a:ext cx="11755115" cy="2051844"/>
            </a:xfrm>
            <a:prstGeom prst="rect">
              <a:avLst/>
            </a:prstGeom>
          </p:spPr>
          <p:txBody>
            <a:bodyPr lIns="0" tIns="0" rIns="0" bIns="0" rtlCol="0" anchor="t">
              <a:spAutoFit/>
            </a:bodyPr>
            <a:lstStyle/>
            <a:p>
              <a:pPr marL="0" lvl="0" indent="0" algn="ctr">
                <a:lnSpc>
                  <a:spcPts val="6048"/>
                </a:lnSpc>
                <a:spcBef>
                  <a:spcPct val="0"/>
                </a:spcBef>
              </a:pPr>
              <a:r>
                <a:rPr lang="en-US" sz="6600" spc="-56" dirty="0">
                  <a:solidFill>
                    <a:srgbClr val="000000"/>
                  </a:solidFill>
                  <a:latin typeface="Hammersmith One Bold"/>
                </a:rPr>
                <a:t>  INFO 6150 </a:t>
              </a:r>
            </a:p>
            <a:p>
              <a:pPr marL="0" lvl="0" indent="0" algn="ctr">
                <a:lnSpc>
                  <a:spcPts val="6048"/>
                </a:lnSpc>
                <a:spcBef>
                  <a:spcPct val="0"/>
                </a:spcBef>
              </a:pPr>
              <a:r>
                <a:rPr lang="en-US" sz="6600" spc="-56" dirty="0">
                  <a:solidFill>
                    <a:srgbClr val="000000"/>
                  </a:solidFill>
                  <a:latin typeface="Hammersmith One Bold"/>
                </a:rPr>
                <a:t>   FINAL PROJECT</a:t>
              </a:r>
            </a:p>
          </p:txBody>
        </p:sp>
        <p:sp>
          <p:nvSpPr>
            <p:cNvPr id="11" name="TextBox 11"/>
            <p:cNvSpPr txBox="1"/>
            <p:nvPr/>
          </p:nvSpPr>
          <p:spPr>
            <a:xfrm>
              <a:off x="182471" y="3933535"/>
              <a:ext cx="12852400" cy="1196910"/>
            </a:xfrm>
            <a:prstGeom prst="rect">
              <a:avLst/>
            </a:prstGeom>
          </p:spPr>
          <p:txBody>
            <a:bodyPr wrap="square" lIns="0" tIns="0" rIns="0" bIns="0" rtlCol="0" anchor="t">
              <a:spAutoFit/>
            </a:bodyPr>
            <a:lstStyle/>
            <a:p>
              <a:pPr>
                <a:lnSpc>
                  <a:spcPts val="6999"/>
                </a:lnSpc>
              </a:pPr>
              <a:r>
                <a:rPr lang="en-US" sz="5400" dirty="0">
                  <a:solidFill>
                    <a:srgbClr val="000000"/>
                  </a:solidFill>
                  <a:latin typeface="Clear Sans Regular"/>
                </a:rPr>
                <a:t> HUSKY DEVELOPERS PORTAL</a:t>
              </a:r>
            </a:p>
          </p:txBody>
        </p:sp>
      </p:grpSp>
      <p:sp>
        <p:nvSpPr>
          <p:cNvPr id="12" name="TextBox 12"/>
          <p:cNvSpPr txBox="1"/>
          <p:nvPr/>
        </p:nvSpPr>
        <p:spPr>
          <a:xfrm>
            <a:off x="1379942" y="7200900"/>
            <a:ext cx="7710826" cy="3702248"/>
          </a:xfrm>
          <a:prstGeom prst="rect">
            <a:avLst/>
          </a:prstGeom>
        </p:spPr>
        <p:txBody>
          <a:bodyPr lIns="0" tIns="0" rIns="0" bIns="0" rtlCol="0" anchor="t">
            <a:spAutoFit/>
          </a:bodyPr>
          <a:lstStyle/>
          <a:p>
            <a:pPr>
              <a:lnSpc>
                <a:spcPts val="3240"/>
              </a:lnSpc>
            </a:pPr>
            <a:endParaRPr sz="3200" dirty="0"/>
          </a:p>
          <a:p>
            <a:pPr>
              <a:lnSpc>
                <a:spcPts val="3240"/>
              </a:lnSpc>
            </a:pPr>
            <a:endParaRPr sz="3200" dirty="0"/>
          </a:p>
          <a:p>
            <a:pPr>
              <a:lnSpc>
                <a:spcPts val="3240"/>
              </a:lnSpc>
            </a:pPr>
            <a:endParaRPr sz="3200" dirty="0"/>
          </a:p>
          <a:p>
            <a:pPr>
              <a:lnSpc>
                <a:spcPts val="3240"/>
              </a:lnSpc>
            </a:pPr>
            <a:r>
              <a:rPr lang="en-US" sz="3200" dirty="0">
                <a:solidFill>
                  <a:srgbClr val="000000"/>
                </a:solidFill>
                <a:latin typeface="Clear Sans Regular"/>
              </a:rPr>
              <a:t>PRESENTED BY: SONALI SINGH</a:t>
            </a:r>
          </a:p>
          <a:p>
            <a:pPr>
              <a:lnSpc>
                <a:spcPts val="3240"/>
              </a:lnSpc>
            </a:pPr>
            <a:r>
              <a:rPr lang="en-US" sz="3200" dirty="0">
                <a:solidFill>
                  <a:srgbClr val="000000"/>
                </a:solidFill>
                <a:latin typeface="Clear Sans Regular"/>
              </a:rPr>
              <a:t>                           SANYUKTHA KUMBLA</a:t>
            </a:r>
          </a:p>
          <a:p>
            <a:pPr>
              <a:lnSpc>
                <a:spcPts val="3240"/>
              </a:lnSpc>
            </a:pPr>
            <a:r>
              <a:rPr lang="en-US" sz="3200" dirty="0">
                <a:solidFill>
                  <a:srgbClr val="000000"/>
                </a:solidFill>
                <a:latin typeface="Clear Sans Regular"/>
              </a:rPr>
              <a:t>                           NEHA BATTULA</a:t>
            </a:r>
          </a:p>
          <a:p>
            <a:pPr>
              <a:lnSpc>
                <a:spcPts val="3240"/>
              </a:lnSpc>
            </a:pPr>
            <a:r>
              <a:rPr lang="en-US" sz="3200" dirty="0">
                <a:solidFill>
                  <a:srgbClr val="000000"/>
                </a:solidFill>
                <a:latin typeface="Clear Sans Regular"/>
              </a:rPr>
              <a:t>                           DEEP VAIDYA</a:t>
            </a:r>
          </a:p>
          <a:p>
            <a:pPr>
              <a:lnSpc>
                <a:spcPts val="3240"/>
              </a:lnSpc>
            </a:pPr>
            <a:endParaRPr lang="en-US" sz="3200" dirty="0">
              <a:solidFill>
                <a:srgbClr val="000000"/>
              </a:solidFill>
              <a:latin typeface="Clear Sans Regular"/>
            </a:endParaRPr>
          </a:p>
          <a:p>
            <a:pPr>
              <a:lnSpc>
                <a:spcPts val="3240"/>
              </a:lnSpc>
              <a:spcBef>
                <a:spcPct val="0"/>
              </a:spcBef>
            </a:pPr>
            <a:endParaRPr lang="en-US" sz="3200" dirty="0">
              <a:solidFill>
                <a:srgbClr val="000000"/>
              </a:solidFill>
              <a:latin typeface="Clear Sans Regular"/>
            </a:endParaRPr>
          </a:p>
        </p:txBody>
      </p:sp>
      <p:pic>
        <p:nvPicPr>
          <p:cNvPr id="14" name="Picture 13"/>
          <p:cNvPicPr>
            <a:picLocks noChangeAspect="1"/>
          </p:cNvPicPr>
          <p:nvPr/>
        </p:nvPicPr>
        <p:blipFill>
          <a:blip r:embed="rId6"/>
          <a:stretch>
            <a:fillRect/>
          </a:stretch>
        </p:blipFill>
        <p:spPr>
          <a:xfrm>
            <a:off x="10470710" y="696239"/>
            <a:ext cx="7383298" cy="70104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7"/>
          <p:cNvSpPr/>
          <p:nvPr/>
        </p:nvSpPr>
        <p:spPr>
          <a:xfrm>
            <a:off x="0" y="8212377"/>
            <a:ext cx="18300430" cy="2091847"/>
          </a:xfrm>
          <a:prstGeom prst="rect">
            <a:avLst/>
          </a:prstGeom>
          <a:solidFill>
            <a:srgbClr val="FF5757"/>
          </a:solidFill>
        </p:spPr>
      </p:sp>
      <p:pic>
        <p:nvPicPr>
          <p:cNvPr id="13"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60" t="21264" b="73631"/>
          <a:stretch>
            <a:fillRect/>
          </a:stretch>
        </p:blipFill>
        <p:spPr>
          <a:xfrm>
            <a:off x="1761664" y="1343907"/>
            <a:ext cx="16099616" cy="501038"/>
          </a:xfrm>
          <a:prstGeom prst="rect">
            <a:avLst/>
          </a:prstGeom>
        </p:spPr>
      </p:pic>
      <p:grpSp>
        <p:nvGrpSpPr>
          <p:cNvPr id="14" name="Group 2"/>
          <p:cNvGrpSpPr/>
          <p:nvPr/>
        </p:nvGrpSpPr>
        <p:grpSpPr>
          <a:xfrm>
            <a:off x="838200" y="404218"/>
            <a:ext cx="3909677" cy="689712"/>
            <a:chOff x="0" y="0"/>
            <a:chExt cx="5212903" cy="919616"/>
          </a:xfrm>
        </p:grpSpPr>
        <p:sp>
          <p:nvSpPr>
            <p:cNvPr id="15" name="TextBox 3"/>
            <p:cNvSpPr txBox="1"/>
            <p:nvPr/>
          </p:nvSpPr>
          <p:spPr>
            <a:xfrm>
              <a:off x="1435133" y="109527"/>
              <a:ext cx="3777770" cy="666912"/>
            </a:xfrm>
            <a:prstGeom prst="rect">
              <a:avLst/>
            </a:prstGeom>
          </p:spPr>
          <p:txBody>
            <a:bodyPr lIns="0" tIns="0" rIns="0" bIns="0" rtlCol="0" anchor="t">
              <a:spAutoFit/>
            </a:bodyPr>
            <a:lstStyle/>
            <a:p>
              <a:pPr>
                <a:lnSpc>
                  <a:spcPts val="4201"/>
                </a:lnSpc>
              </a:pPr>
              <a:endParaRPr/>
            </a:p>
          </p:txBody>
        </p:sp>
        <p:pic>
          <p:nvPicPr>
            <p:cNvPr id="16"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8515" y="-8515"/>
              <a:ext cx="919616" cy="936646"/>
            </a:xfrm>
            <a:prstGeom prst="rect">
              <a:avLst/>
            </a:prstGeom>
          </p:spPr>
        </p:pic>
      </p:grpSp>
      <p:sp>
        <p:nvSpPr>
          <p:cNvPr id="17" name="TextBox 16"/>
          <p:cNvSpPr txBox="1"/>
          <p:nvPr/>
        </p:nvSpPr>
        <p:spPr>
          <a:xfrm>
            <a:off x="1726104" y="479890"/>
            <a:ext cx="7406023" cy="1446550"/>
          </a:xfrm>
          <a:prstGeom prst="rect">
            <a:avLst/>
          </a:prstGeom>
          <a:noFill/>
        </p:spPr>
        <p:txBody>
          <a:bodyPr wrap="square" rtlCol="0">
            <a:spAutoFit/>
          </a:bodyPr>
          <a:lstStyle/>
          <a:p>
            <a:endParaRPr lang="en-US" sz="4400" dirty="0"/>
          </a:p>
          <a:p>
            <a:endParaRPr lang="en-US" sz="4400" dirty="0"/>
          </a:p>
        </p:txBody>
      </p:sp>
      <p:pic>
        <p:nvPicPr>
          <p:cNvPr id="3" name="Picture 2">
            <a:extLst>
              <a:ext uri="{FF2B5EF4-FFF2-40B4-BE49-F238E27FC236}">
                <a16:creationId xmlns:a16="http://schemas.microsoft.com/office/drawing/2014/main" xmlns="" id="{378568FF-D98E-4586-8D57-FA340AE71404}"/>
              </a:ext>
            </a:extLst>
          </p:cNvPr>
          <p:cNvPicPr>
            <a:picLocks noChangeAspect="1"/>
          </p:cNvPicPr>
          <p:nvPr/>
        </p:nvPicPr>
        <p:blipFill>
          <a:blip r:embed="rId6"/>
          <a:stretch>
            <a:fillRect/>
          </a:stretch>
        </p:blipFill>
        <p:spPr>
          <a:xfrm>
            <a:off x="4191000" y="2202305"/>
            <a:ext cx="10251292" cy="5136705"/>
          </a:xfrm>
          <a:prstGeom prst="rect">
            <a:avLst/>
          </a:prstGeom>
        </p:spPr>
      </p:pic>
    </p:spTree>
    <p:extLst>
      <p:ext uri="{BB962C8B-B14F-4D97-AF65-F5344CB8AC3E}">
        <p14:creationId xmlns:p14="http://schemas.microsoft.com/office/powerpoint/2010/main" val="2468849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7"/>
          <p:cNvSpPr/>
          <p:nvPr/>
        </p:nvSpPr>
        <p:spPr>
          <a:xfrm>
            <a:off x="0" y="8212377"/>
            <a:ext cx="18300430" cy="2091847"/>
          </a:xfrm>
          <a:prstGeom prst="rect">
            <a:avLst/>
          </a:prstGeom>
          <a:solidFill>
            <a:srgbClr val="FF5757"/>
          </a:solidFill>
        </p:spPr>
      </p:sp>
      <p:pic>
        <p:nvPicPr>
          <p:cNvPr id="13"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60" t="21264" b="73631"/>
          <a:stretch>
            <a:fillRect/>
          </a:stretch>
        </p:blipFill>
        <p:spPr>
          <a:xfrm>
            <a:off x="1761664" y="1343907"/>
            <a:ext cx="16099616" cy="501038"/>
          </a:xfrm>
          <a:prstGeom prst="rect">
            <a:avLst/>
          </a:prstGeom>
        </p:spPr>
      </p:pic>
      <p:grpSp>
        <p:nvGrpSpPr>
          <p:cNvPr id="14" name="Group 2"/>
          <p:cNvGrpSpPr/>
          <p:nvPr/>
        </p:nvGrpSpPr>
        <p:grpSpPr>
          <a:xfrm>
            <a:off x="838200" y="404218"/>
            <a:ext cx="3909677" cy="689712"/>
            <a:chOff x="0" y="0"/>
            <a:chExt cx="5212903" cy="919616"/>
          </a:xfrm>
        </p:grpSpPr>
        <p:sp>
          <p:nvSpPr>
            <p:cNvPr id="15" name="TextBox 3"/>
            <p:cNvSpPr txBox="1"/>
            <p:nvPr/>
          </p:nvSpPr>
          <p:spPr>
            <a:xfrm>
              <a:off x="1435133" y="109527"/>
              <a:ext cx="3777770" cy="666912"/>
            </a:xfrm>
            <a:prstGeom prst="rect">
              <a:avLst/>
            </a:prstGeom>
          </p:spPr>
          <p:txBody>
            <a:bodyPr lIns="0" tIns="0" rIns="0" bIns="0" rtlCol="0" anchor="t">
              <a:spAutoFit/>
            </a:bodyPr>
            <a:lstStyle/>
            <a:p>
              <a:pPr>
                <a:lnSpc>
                  <a:spcPts val="4201"/>
                </a:lnSpc>
              </a:pPr>
              <a:endParaRPr/>
            </a:p>
          </p:txBody>
        </p:sp>
        <p:pic>
          <p:nvPicPr>
            <p:cNvPr id="16"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8515" y="-8515"/>
              <a:ext cx="919616" cy="936646"/>
            </a:xfrm>
            <a:prstGeom prst="rect">
              <a:avLst/>
            </a:prstGeom>
          </p:spPr>
        </p:pic>
      </p:grpSp>
      <p:pic>
        <p:nvPicPr>
          <p:cNvPr id="3" name="Picture 2">
            <a:extLst>
              <a:ext uri="{FF2B5EF4-FFF2-40B4-BE49-F238E27FC236}">
                <a16:creationId xmlns:a16="http://schemas.microsoft.com/office/drawing/2014/main" xmlns="" id="{4ACAAD1A-2219-4D1A-A464-B2D2108A01FE}"/>
              </a:ext>
            </a:extLst>
          </p:cNvPr>
          <p:cNvPicPr>
            <a:picLocks noChangeAspect="1"/>
          </p:cNvPicPr>
          <p:nvPr/>
        </p:nvPicPr>
        <p:blipFill>
          <a:blip r:embed="rId6"/>
          <a:stretch>
            <a:fillRect/>
          </a:stretch>
        </p:blipFill>
        <p:spPr>
          <a:xfrm>
            <a:off x="1766426" y="2193544"/>
            <a:ext cx="14845174" cy="5670234"/>
          </a:xfrm>
          <a:prstGeom prst="rect">
            <a:avLst/>
          </a:prstGeom>
        </p:spPr>
      </p:pic>
    </p:spTree>
    <p:extLst>
      <p:ext uri="{BB962C8B-B14F-4D97-AF65-F5344CB8AC3E}">
        <p14:creationId xmlns:p14="http://schemas.microsoft.com/office/powerpoint/2010/main" val="310724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7"/>
          <p:cNvSpPr/>
          <p:nvPr/>
        </p:nvSpPr>
        <p:spPr>
          <a:xfrm>
            <a:off x="0" y="8212377"/>
            <a:ext cx="18300430" cy="2091847"/>
          </a:xfrm>
          <a:prstGeom prst="rect">
            <a:avLst/>
          </a:prstGeom>
          <a:solidFill>
            <a:srgbClr val="FF5757"/>
          </a:solidFill>
        </p:spPr>
      </p:sp>
      <p:pic>
        <p:nvPicPr>
          <p:cNvPr id="13"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60" t="21264" b="73631"/>
          <a:stretch>
            <a:fillRect/>
          </a:stretch>
        </p:blipFill>
        <p:spPr>
          <a:xfrm>
            <a:off x="1761664" y="1343907"/>
            <a:ext cx="16099616" cy="501038"/>
          </a:xfrm>
          <a:prstGeom prst="rect">
            <a:avLst/>
          </a:prstGeom>
        </p:spPr>
      </p:pic>
      <p:grpSp>
        <p:nvGrpSpPr>
          <p:cNvPr id="14" name="Group 2"/>
          <p:cNvGrpSpPr/>
          <p:nvPr/>
        </p:nvGrpSpPr>
        <p:grpSpPr>
          <a:xfrm>
            <a:off x="838200" y="404218"/>
            <a:ext cx="3909677" cy="689712"/>
            <a:chOff x="0" y="0"/>
            <a:chExt cx="5212903" cy="919616"/>
          </a:xfrm>
        </p:grpSpPr>
        <p:sp>
          <p:nvSpPr>
            <p:cNvPr id="15" name="TextBox 3"/>
            <p:cNvSpPr txBox="1"/>
            <p:nvPr/>
          </p:nvSpPr>
          <p:spPr>
            <a:xfrm>
              <a:off x="1435133" y="109527"/>
              <a:ext cx="3777770" cy="666912"/>
            </a:xfrm>
            <a:prstGeom prst="rect">
              <a:avLst/>
            </a:prstGeom>
          </p:spPr>
          <p:txBody>
            <a:bodyPr lIns="0" tIns="0" rIns="0" bIns="0" rtlCol="0" anchor="t">
              <a:spAutoFit/>
            </a:bodyPr>
            <a:lstStyle/>
            <a:p>
              <a:pPr>
                <a:lnSpc>
                  <a:spcPts val="4201"/>
                </a:lnSpc>
              </a:pPr>
              <a:endParaRPr/>
            </a:p>
          </p:txBody>
        </p:sp>
        <p:pic>
          <p:nvPicPr>
            <p:cNvPr id="16"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8515" y="-8515"/>
              <a:ext cx="919616" cy="936646"/>
            </a:xfrm>
            <a:prstGeom prst="rect">
              <a:avLst/>
            </a:prstGeom>
          </p:spPr>
        </p:pic>
      </p:grpSp>
      <p:pic>
        <p:nvPicPr>
          <p:cNvPr id="3" name="Picture 2">
            <a:extLst>
              <a:ext uri="{FF2B5EF4-FFF2-40B4-BE49-F238E27FC236}">
                <a16:creationId xmlns:a16="http://schemas.microsoft.com/office/drawing/2014/main" xmlns="" id="{D05A2EE4-13CA-4FC7-872E-A2E61D324B39}"/>
              </a:ext>
            </a:extLst>
          </p:cNvPr>
          <p:cNvPicPr>
            <a:picLocks noChangeAspect="1"/>
          </p:cNvPicPr>
          <p:nvPr/>
        </p:nvPicPr>
        <p:blipFill>
          <a:blip r:embed="rId6"/>
          <a:stretch>
            <a:fillRect/>
          </a:stretch>
        </p:blipFill>
        <p:spPr>
          <a:xfrm>
            <a:off x="3359788" y="2187815"/>
            <a:ext cx="12060998" cy="5761778"/>
          </a:xfrm>
          <a:prstGeom prst="rect">
            <a:avLst/>
          </a:prstGeom>
        </p:spPr>
      </p:pic>
    </p:spTree>
    <p:extLst>
      <p:ext uri="{BB962C8B-B14F-4D97-AF65-F5344CB8AC3E}">
        <p14:creationId xmlns:p14="http://schemas.microsoft.com/office/powerpoint/2010/main" val="15847975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7"/>
          <p:cNvSpPr/>
          <p:nvPr/>
        </p:nvSpPr>
        <p:spPr>
          <a:xfrm>
            <a:off x="0" y="8212377"/>
            <a:ext cx="18300430" cy="2091847"/>
          </a:xfrm>
          <a:prstGeom prst="rect">
            <a:avLst/>
          </a:prstGeom>
          <a:solidFill>
            <a:srgbClr val="FF5757"/>
          </a:solidFill>
        </p:spPr>
      </p:sp>
      <p:pic>
        <p:nvPicPr>
          <p:cNvPr id="13"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60" t="21264" b="73631"/>
          <a:stretch>
            <a:fillRect/>
          </a:stretch>
        </p:blipFill>
        <p:spPr>
          <a:xfrm>
            <a:off x="1761664" y="1343907"/>
            <a:ext cx="16099616" cy="501038"/>
          </a:xfrm>
          <a:prstGeom prst="rect">
            <a:avLst/>
          </a:prstGeom>
        </p:spPr>
      </p:pic>
      <p:grpSp>
        <p:nvGrpSpPr>
          <p:cNvPr id="14" name="Group 2"/>
          <p:cNvGrpSpPr/>
          <p:nvPr/>
        </p:nvGrpSpPr>
        <p:grpSpPr>
          <a:xfrm>
            <a:off x="838200" y="404218"/>
            <a:ext cx="3909677" cy="689712"/>
            <a:chOff x="0" y="0"/>
            <a:chExt cx="5212903" cy="919616"/>
          </a:xfrm>
        </p:grpSpPr>
        <p:sp>
          <p:nvSpPr>
            <p:cNvPr id="15" name="TextBox 3"/>
            <p:cNvSpPr txBox="1"/>
            <p:nvPr/>
          </p:nvSpPr>
          <p:spPr>
            <a:xfrm>
              <a:off x="1435133" y="109527"/>
              <a:ext cx="3777770" cy="666912"/>
            </a:xfrm>
            <a:prstGeom prst="rect">
              <a:avLst/>
            </a:prstGeom>
          </p:spPr>
          <p:txBody>
            <a:bodyPr lIns="0" tIns="0" rIns="0" bIns="0" rtlCol="0" anchor="t">
              <a:spAutoFit/>
            </a:bodyPr>
            <a:lstStyle/>
            <a:p>
              <a:pPr>
                <a:lnSpc>
                  <a:spcPts val="4201"/>
                </a:lnSpc>
              </a:pPr>
              <a:endParaRPr/>
            </a:p>
          </p:txBody>
        </p:sp>
        <p:pic>
          <p:nvPicPr>
            <p:cNvPr id="16"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8515" y="-8515"/>
              <a:ext cx="919616" cy="936646"/>
            </a:xfrm>
            <a:prstGeom prst="rect">
              <a:avLst/>
            </a:prstGeom>
          </p:spPr>
        </p:pic>
      </p:grpSp>
      <p:pic>
        <p:nvPicPr>
          <p:cNvPr id="3" name="Picture 2">
            <a:extLst>
              <a:ext uri="{FF2B5EF4-FFF2-40B4-BE49-F238E27FC236}">
                <a16:creationId xmlns:a16="http://schemas.microsoft.com/office/drawing/2014/main" xmlns="" id="{D345AF85-029E-43A6-827F-1DF8FB7B4119}"/>
              </a:ext>
            </a:extLst>
          </p:cNvPr>
          <p:cNvPicPr>
            <a:picLocks noChangeAspect="1"/>
          </p:cNvPicPr>
          <p:nvPr/>
        </p:nvPicPr>
        <p:blipFill>
          <a:blip r:embed="rId6"/>
          <a:stretch>
            <a:fillRect/>
          </a:stretch>
        </p:blipFill>
        <p:spPr>
          <a:xfrm>
            <a:off x="3331213" y="2225273"/>
            <a:ext cx="11663362" cy="5606776"/>
          </a:xfrm>
          <a:prstGeom prst="rect">
            <a:avLst/>
          </a:prstGeom>
        </p:spPr>
      </p:pic>
    </p:spTree>
    <p:extLst>
      <p:ext uri="{BB962C8B-B14F-4D97-AF65-F5344CB8AC3E}">
        <p14:creationId xmlns:p14="http://schemas.microsoft.com/office/powerpoint/2010/main" val="176342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7"/>
          <p:cNvSpPr/>
          <p:nvPr/>
        </p:nvSpPr>
        <p:spPr>
          <a:xfrm>
            <a:off x="0" y="8212377"/>
            <a:ext cx="18300430" cy="2091847"/>
          </a:xfrm>
          <a:prstGeom prst="rect">
            <a:avLst/>
          </a:prstGeom>
          <a:solidFill>
            <a:srgbClr val="FF5757"/>
          </a:solidFill>
        </p:spPr>
      </p:sp>
      <p:pic>
        <p:nvPicPr>
          <p:cNvPr id="13"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60" t="21264" b="73631"/>
          <a:stretch>
            <a:fillRect/>
          </a:stretch>
        </p:blipFill>
        <p:spPr>
          <a:xfrm>
            <a:off x="1761664" y="1343907"/>
            <a:ext cx="16099616" cy="501038"/>
          </a:xfrm>
          <a:prstGeom prst="rect">
            <a:avLst/>
          </a:prstGeom>
        </p:spPr>
      </p:pic>
      <p:grpSp>
        <p:nvGrpSpPr>
          <p:cNvPr id="14" name="Group 2"/>
          <p:cNvGrpSpPr/>
          <p:nvPr/>
        </p:nvGrpSpPr>
        <p:grpSpPr>
          <a:xfrm>
            <a:off x="838200" y="404218"/>
            <a:ext cx="3909677" cy="689712"/>
            <a:chOff x="0" y="0"/>
            <a:chExt cx="5212903" cy="919616"/>
          </a:xfrm>
        </p:grpSpPr>
        <p:sp>
          <p:nvSpPr>
            <p:cNvPr id="15" name="TextBox 3"/>
            <p:cNvSpPr txBox="1"/>
            <p:nvPr/>
          </p:nvSpPr>
          <p:spPr>
            <a:xfrm>
              <a:off x="1435133" y="109527"/>
              <a:ext cx="3777770" cy="666912"/>
            </a:xfrm>
            <a:prstGeom prst="rect">
              <a:avLst/>
            </a:prstGeom>
          </p:spPr>
          <p:txBody>
            <a:bodyPr lIns="0" tIns="0" rIns="0" bIns="0" rtlCol="0" anchor="t">
              <a:spAutoFit/>
            </a:bodyPr>
            <a:lstStyle/>
            <a:p>
              <a:pPr>
                <a:lnSpc>
                  <a:spcPts val="4201"/>
                </a:lnSpc>
              </a:pPr>
              <a:endParaRPr/>
            </a:p>
          </p:txBody>
        </p:sp>
        <p:pic>
          <p:nvPicPr>
            <p:cNvPr id="16"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8515" y="-8515"/>
              <a:ext cx="919616" cy="936646"/>
            </a:xfrm>
            <a:prstGeom prst="rect">
              <a:avLst/>
            </a:prstGeom>
          </p:spPr>
        </p:pic>
      </p:grpSp>
      <p:sp>
        <p:nvSpPr>
          <p:cNvPr id="2" name="Rectangle 1"/>
          <p:cNvSpPr/>
          <p:nvPr/>
        </p:nvSpPr>
        <p:spPr>
          <a:xfrm>
            <a:off x="5715000" y="3390900"/>
            <a:ext cx="7840481" cy="1938992"/>
          </a:xfrm>
          <a:prstGeom prst="rect">
            <a:avLst/>
          </a:prstGeom>
          <a:noFill/>
        </p:spPr>
        <p:txBody>
          <a:bodyPr wrap="none" lIns="91440" tIns="45720" rIns="91440" bIns="45720">
            <a:spAutoFit/>
          </a:bodyPr>
          <a:lstStyle/>
          <a:p>
            <a:pPr algn="ctr"/>
            <a:r>
              <a:rPr lang="en-US" sz="12000" b="1" dirty="0">
                <a:ln w="9525">
                  <a:solidFill>
                    <a:schemeClr val="bg1"/>
                  </a:solidFill>
                  <a:prstDash val="solid"/>
                </a:ln>
                <a:effectLst>
                  <a:outerShdw blurRad="12700" dist="38100" dir="2700000" algn="tl" rotWithShape="0">
                    <a:schemeClr val="bg1">
                      <a:lumMod val="50000"/>
                    </a:schemeClr>
                  </a:outerShdw>
                </a:effectLst>
              </a:rPr>
              <a:t>THANK YOU</a:t>
            </a:r>
          </a:p>
        </p:txBody>
      </p:sp>
    </p:spTree>
    <p:extLst>
      <p:ext uri="{BB962C8B-B14F-4D97-AF65-F5344CB8AC3E}">
        <p14:creationId xmlns:p14="http://schemas.microsoft.com/office/powerpoint/2010/main" val="2137984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538944"/>
            <a:ext cx="3909677" cy="689712"/>
            <a:chOff x="0" y="0"/>
            <a:chExt cx="5212903" cy="919616"/>
          </a:xfrm>
        </p:grpSpPr>
        <p:sp>
          <p:nvSpPr>
            <p:cNvPr id="3" name="TextBox 3"/>
            <p:cNvSpPr txBox="1"/>
            <p:nvPr/>
          </p:nvSpPr>
          <p:spPr>
            <a:xfrm>
              <a:off x="1435133" y="109527"/>
              <a:ext cx="3777770" cy="666912"/>
            </a:xfrm>
            <a:prstGeom prst="rect">
              <a:avLst/>
            </a:prstGeom>
          </p:spPr>
          <p:txBody>
            <a:bodyPr lIns="0" tIns="0" rIns="0" bIns="0" rtlCol="0" anchor="t">
              <a:spAutoFit/>
            </a:bodyPr>
            <a:lstStyle/>
            <a:p>
              <a:pPr>
                <a:lnSpc>
                  <a:spcPts val="4201"/>
                </a:lnSpc>
              </a:pPr>
              <a:endParaRP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8515" y="-8515"/>
              <a:ext cx="919616" cy="936646"/>
            </a:xfrm>
            <a:prstGeom prst="rect">
              <a:avLst/>
            </a:prstGeom>
          </p:spPr>
        </p:pic>
      </p:grpSp>
      <p:sp>
        <p:nvSpPr>
          <p:cNvPr id="7" name="AutoShape 7"/>
          <p:cNvSpPr/>
          <p:nvPr/>
        </p:nvSpPr>
        <p:spPr>
          <a:xfrm>
            <a:off x="0" y="8212377"/>
            <a:ext cx="18300430" cy="2091847"/>
          </a:xfrm>
          <a:prstGeom prst="rect">
            <a:avLst/>
          </a:prstGeom>
          <a:solidFill>
            <a:srgbClr val="FF5757"/>
          </a:solidFill>
        </p:spPr>
      </p:sp>
      <p:sp>
        <p:nvSpPr>
          <p:cNvPr id="12" name="TextBox 12"/>
          <p:cNvSpPr txBox="1"/>
          <p:nvPr/>
        </p:nvSpPr>
        <p:spPr>
          <a:xfrm>
            <a:off x="1028700" y="7130769"/>
            <a:ext cx="7710826" cy="1641475"/>
          </a:xfrm>
          <a:prstGeom prst="rect">
            <a:avLst/>
          </a:prstGeom>
        </p:spPr>
        <p:txBody>
          <a:bodyPr lIns="0" tIns="0" rIns="0" bIns="0" rtlCol="0" anchor="t">
            <a:spAutoFit/>
          </a:bodyPr>
          <a:lstStyle/>
          <a:p>
            <a:pPr>
              <a:lnSpc>
                <a:spcPts val="3240"/>
              </a:lnSpc>
            </a:pPr>
            <a:endParaRPr dirty="0"/>
          </a:p>
          <a:p>
            <a:pPr>
              <a:lnSpc>
                <a:spcPts val="3240"/>
              </a:lnSpc>
            </a:pPr>
            <a:endParaRPr dirty="0"/>
          </a:p>
          <a:p>
            <a:pPr>
              <a:lnSpc>
                <a:spcPts val="3240"/>
              </a:lnSpc>
            </a:pPr>
            <a:endParaRPr lang="en-US" sz="2700" dirty="0">
              <a:solidFill>
                <a:srgbClr val="000000"/>
              </a:solidFill>
              <a:latin typeface="Clear Sans Regular"/>
            </a:endParaRPr>
          </a:p>
          <a:p>
            <a:pPr>
              <a:lnSpc>
                <a:spcPts val="3240"/>
              </a:lnSpc>
              <a:spcBef>
                <a:spcPct val="0"/>
              </a:spcBef>
            </a:pPr>
            <a:endParaRPr lang="en-US" sz="2700" dirty="0">
              <a:solidFill>
                <a:srgbClr val="000000"/>
              </a:solidFill>
              <a:latin typeface="Clear Sans Regular"/>
            </a:endParaRPr>
          </a:p>
        </p:txBody>
      </p:sp>
      <p:pic>
        <p:nvPicPr>
          <p:cNvPr id="14"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l="160" t="21264" b="73631"/>
          <a:stretch>
            <a:fillRect/>
          </a:stretch>
        </p:blipFill>
        <p:spPr>
          <a:xfrm>
            <a:off x="2050443" y="1752164"/>
            <a:ext cx="8816336" cy="450717"/>
          </a:xfrm>
          <a:prstGeom prst="rect">
            <a:avLst/>
          </a:prstGeom>
        </p:spPr>
      </p:pic>
      <p:sp>
        <p:nvSpPr>
          <p:cNvPr id="16" name="TextBox 15"/>
          <p:cNvSpPr txBox="1"/>
          <p:nvPr/>
        </p:nvSpPr>
        <p:spPr>
          <a:xfrm>
            <a:off x="1890377" y="710985"/>
            <a:ext cx="6096000" cy="769441"/>
          </a:xfrm>
          <a:prstGeom prst="rect">
            <a:avLst/>
          </a:prstGeom>
          <a:noFill/>
        </p:spPr>
        <p:txBody>
          <a:bodyPr wrap="square" rtlCol="0">
            <a:spAutoFit/>
          </a:bodyPr>
          <a:lstStyle/>
          <a:p>
            <a:r>
              <a:rPr lang="en-US" sz="4400" dirty="0"/>
              <a:t>PURPOSE</a:t>
            </a:r>
          </a:p>
        </p:txBody>
      </p:sp>
      <p:sp>
        <p:nvSpPr>
          <p:cNvPr id="18" name="TextBox 17"/>
          <p:cNvSpPr txBox="1"/>
          <p:nvPr/>
        </p:nvSpPr>
        <p:spPr>
          <a:xfrm rot="10800000" flipH="1" flipV="1">
            <a:off x="2045363" y="4013446"/>
            <a:ext cx="15237414" cy="954107"/>
          </a:xfrm>
          <a:prstGeom prst="rect">
            <a:avLst/>
          </a:prstGeom>
          <a:solidFill>
            <a:srgbClr val="FCE2E0"/>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800" dirty="0"/>
              <a:t>Therefore, we wanted to create a platform for talented developers to showcase their skills and provide innovative solutions through their problem-solving ability.</a:t>
            </a:r>
          </a:p>
        </p:txBody>
      </p:sp>
      <p:sp>
        <p:nvSpPr>
          <p:cNvPr id="20" name="TextBox 19"/>
          <p:cNvSpPr txBox="1"/>
          <p:nvPr/>
        </p:nvSpPr>
        <p:spPr>
          <a:xfrm rot="10800000" flipH="1" flipV="1">
            <a:off x="2079645" y="5316217"/>
            <a:ext cx="15203132" cy="2246769"/>
          </a:xfrm>
          <a:prstGeom prst="rect">
            <a:avLst/>
          </a:prstGeom>
          <a:solidFill>
            <a:srgbClr val="FCE2E0"/>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800" dirty="0"/>
              <a:t>Our website implements features like creating a post based on their skills and caters to commenting and liking posts created by other developers using our portal, sending an email verification on sign up, displaying developers nearby based on their current location, displaying graphs for analyzing developers’ performance based on skills, likes, and comments thereby assigning badges to them, displaying GitHub repos of the developer, and filtering developers based on their skills. </a:t>
            </a:r>
          </a:p>
        </p:txBody>
      </p:sp>
      <p:sp>
        <p:nvSpPr>
          <p:cNvPr id="21" name="TextBox 20"/>
          <p:cNvSpPr txBox="1"/>
          <p:nvPr/>
        </p:nvSpPr>
        <p:spPr>
          <a:xfrm rot="10800000" flipH="1" flipV="1">
            <a:off x="2050443" y="2631110"/>
            <a:ext cx="15232334" cy="954107"/>
          </a:xfrm>
          <a:prstGeom prst="rect">
            <a:avLst/>
          </a:prstGeom>
          <a:solidFill>
            <a:srgbClr val="FCE2E0"/>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800" dirty="0"/>
              <a:t>The reliability on social media to seek ideas and feedback while building applications has increased to great folds.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85800" y="532164"/>
            <a:ext cx="3909677" cy="689712"/>
            <a:chOff x="0" y="0"/>
            <a:chExt cx="5212903" cy="919616"/>
          </a:xfrm>
        </p:grpSpPr>
        <p:sp>
          <p:nvSpPr>
            <p:cNvPr id="3" name="TextBox 3"/>
            <p:cNvSpPr txBox="1"/>
            <p:nvPr/>
          </p:nvSpPr>
          <p:spPr>
            <a:xfrm>
              <a:off x="1435133" y="109527"/>
              <a:ext cx="3777770" cy="666912"/>
            </a:xfrm>
            <a:prstGeom prst="rect">
              <a:avLst/>
            </a:prstGeom>
          </p:spPr>
          <p:txBody>
            <a:bodyPr lIns="0" tIns="0" rIns="0" bIns="0" rtlCol="0" anchor="t">
              <a:spAutoFit/>
            </a:bodyPr>
            <a:lstStyle/>
            <a:p>
              <a:pPr>
                <a:lnSpc>
                  <a:spcPts val="4201"/>
                </a:lnSpc>
              </a:pPr>
              <a:endParaRP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8515" y="-8515"/>
              <a:ext cx="919616" cy="936646"/>
            </a:xfrm>
            <a:prstGeom prst="rect">
              <a:avLst/>
            </a:prstGeom>
          </p:spPr>
        </p:pic>
      </p:grpSp>
      <p:sp>
        <p:nvSpPr>
          <p:cNvPr id="7" name="AutoShape 7"/>
          <p:cNvSpPr/>
          <p:nvPr/>
        </p:nvSpPr>
        <p:spPr>
          <a:xfrm>
            <a:off x="0" y="8212377"/>
            <a:ext cx="18300430" cy="2091847"/>
          </a:xfrm>
          <a:prstGeom prst="rect">
            <a:avLst/>
          </a:prstGeom>
          <a:solidFill>
            <a:srgbClr val="FF5757"/>
          </a:solidFill>
        </p:spPr>
      </p:sp>
      <p:pic>
        <p:nvPicPr>
          <p:cNvPr id="17"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l="160" t="21264" b="73631"/>
          <a:stretch>
            <a:fillRect/>
          </a:stretch>
        </p:blipFill>
        <p:spPr>
          <a:xfrm>
            <a:off x="1762150" y="1513345"/>
            <a:ext cx="15232334" cy="480875"/>
          </a:xfrm>
          <a:prstGeom prst="rect">
            <a:avLst/>
          </a:prstGeom>
        </p:spPr>
      </p:pic>
      <p:sp>
        <p:nvSpPr>
          <p:cNvPr id="19" name="TextBox 18"/>
          <p:cNvSpPr txBox="1"/>
          <p:nvPr/>
        </p:nvSpPr>
        <p:spPr>
          <a:xfrm>
            <a:off x="1600200" y="724872"/>
            <a:ext cx="7406023" cy="769441"/>
          </a:xfrm>
          <a:prstGeom prst="rect">
            <a:avLst/>
          </a:prstGeom>
          <a:noFill/>
        </p:spPr>
        <p:txBody>
          <a:bodyPr wrap="square" rtlCol="0">
            <a:spAutoFit/>
          </a:bodyPr>
          <a:lstStyle/>
          <a:p>
            <a:r>
              <a:rPr lang="en-US" sz="4400" dirty="0"/>
              <a:t>FEATURES EXPLORED</a:t>
            </a:r>
          </a:p>
        </p:txBody>
      </p:sp>
      <p:sp>
        <p:nvSpPr>
          <p:cNvPr id="20" name="TextBox 19"/>
          <p:cNvSpPr txBox="1"/>
          <p:nvPr/>
        </p:nvSpPr>
        <p:spPr>
          <a:xfrm rot="10800000" flipH="1" flipV="1">
            <a:off x="1762150" y="2365612"/>
            <a:ext cx="15232334" cy="523220"/>
          </a:xfrm>
          <a:prstGeom prst="rect">
            <a:avLst/>
          </a:prstGeom>
          <a:solidFill>
            <a:srgbClr val="FCE2E0"/>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457200" lvl="0" indent="-457200">
              <a:buFont typeface="Wingdings" panose="05000000000000000000" pitchFamily="2" charset="2"/>
              <a:buChar char="v"/>
            </a:pPr>
            <a:r>
              <a:rPr lang="en-US" sz="2800" dirty="0"/>
              <a:t>Used Redux to maintain state</a:t>
            </a:r>
          </a:p>
        </p:txBody>
      </p:sp>
      <p:sp>
        <p:nvSpPr>
          <p:cNvPr id="21" name="TextBox 20"/>
          <p:cNvSpPr txBox="1"/>
          <p:nvPr/>
        </p:nvSpPr>
        <p:spPr>
          <a:xfrm rot="10800000" flipH="1" flipV="1">
            <a:off x="1762150" y="3104810"/>
            <a:ext cx="15232334" cy="523220"/>
          </a:xfrm>
          <a:prstGeom prst="rect">
            <a:avLst/>
          </a:prstGeom>
          <a:solidFill>
            <a:srgbClr val="FCE2E0"/>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457200" lvl="0" indent="-457200">
              <a:buFont typeface="Wingdings" panose="05000000000000000000" pitchFamily="2" charset="2"/>
              <a:buChar char="v"/>
            </a:pPr>
            <a:r>
              <a:rPr lang="en-US" sz="2800" dirty="0"/>
              <a:t>JSON web token for safely authenticating the user to explore various functionalities of our website</a:t>
            </a:r>
          </a:p>
        </p:txBody>
      </p:sp>
      <p:sp>
        <p:nvSpPr>
          <p:cNvPr id="22" name="TextBox 21"/>
          <p:cNvSpPr txBox="1"/>
          <p:nvPr/>
        </p:nvSpPr>
        <p:spPr>
          <a:xfrm rot="10800000" flipH="1" flipV="1">
            <a:off x="1762150" y="3850606"/>
            <a:ext cx="15232334" cy="523220"/>
          </a:xfrm>
          <a:prstGeom prst="rect">
            <a:avLst/>
          </a:prstGeom>
          <a:solidFill>
            <a:srgbClr val="FCE2E0"/>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457200" lvl="0" indent="-457200">
              <a:buFont typeface="Wingdings" panose="05000000000000000000" pitchFamily="2" charset="2"/>
              <a:buChar char="v"/>
            </a:pPr>
            <a:r>
              <a:rPr lang="en-US" sz="2800" dirty="0"/>
              <a:t>Implemented crypto library for hashing passwords</a:t>
            </a:r>
          </a:p>
        </p:txBody>
      </p:sp>
      <p:sp>
        <p:nvSpPr>
          <p:cNvPr id="23" name="TextBox 22"/>
          <p:cNvSpPr txBox="1"/>
          <p:nvPr/>
        </p:nvSpPr>
        <p:spPr>
          <a:xfrm rot="10800000" flipH="1" flipV="1">
            <a:off x="1762150" y="4554307"/>
            <a:ext cx="15232334" cy="523220"/>
          </a:xfrm>
          <a:prstGeom prst="rect">
            <a:avLst/>
          </a:prstGeom>
          <a:solidFill>
            <a:srgbClr val="FCE2E0"/>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457200" indent="-457200">
              <a:buFont typeface="Wingdings" panose="05000000000000000000" pitchFamily="2" charset="2"/>
              <a:buChar char="v"/>
            </a:pPr>
            <a:r>
              <a:rPr lang="en-US" sz="2800" dirty="0"/>
              <a:t>Displaying the profile image of a developer using </a:t>
            </a:r>
            <a:r>
              <a:rPr lang="en-US" sz="2800" dirty="0" err="1"/>
              <a:t>Gravatar</a:t>
            </a:r>
            <a:r>
              <a:rPr lang="en-US" sz="2800" dirty="0"/>
              <a:t> library</a:t>
            </a:r>
          </a:p>
        </p:txBody>
      </p:sp>
      <p:sp>
        <p:nvSpPr>
          <p:cNvPr id="24" name="TextBox 23"/>
          <p:cNvSpPr txBox="1"/>
          <p:nvPr/>
        </p:nvSpPr>
        <p:spPr>
          <a:xfrm rot="10800000" flipH="1" flipV="1">
            <a:off x="1762150" y="5215515"/>
            <a:ext cx="15232334" cy="523220"/>
          </a:xfrm>
          <a:prstGeom prst="rect">
            <a:avLst/>
          </a:prstGeom>
          <a:solidFill>
            <a:srgbClr val="FCE2E0"/>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457200" indent="-457200">
              <a:buFont typeface="Wingdings" panose="05000000000000000000" pitchFamily="2" charset="2"/>
              <a:buChar char="v"/>
            </a:pPr>
            <a:r>
              <a:rPr lang="en-US" sz="2800" dirty="0"/>
              <a:t>Analyzing developers’ performance based on various metrics using </a:t>
            </a:r>
            <a:r>
              <a:rPr lang="en-US" sz="2800" dirty="0" err="1"/>
              <a:t>ChartJS</a:t>
            </a:r>
            <a:r>
              <a:rPr lang="en-US" sz="2800" dirty="0"/>
              <a:t> library</a:t>
            </a:r>
          </a:p>
        </p:txBody>
      </p:sp>
      <p:sp>
        <p:nvSpPr>
          <p:cNvPr id="25" name="TextBox 24"/>
          <p:cNvSpPr txBox="1"/>
          <p:nvPr/>
        </p:nvSpPr>
        <p:spPr>
          <a:xfrm rot="10800000" flipH="1" flipV="1">
            <a:off x="1762150" y="5889325"/>
            <a:ext cx="15232334" cy="523220"/>
          </a:xfrm>
          <a:prstGeom prst="rect">
            <a:avLst/>
          </a:prstGeom>
          <a:solidFill>
            <a:srgbClr val="FCE2E0"/>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457200" indent="-457200">
              <a:buFont typeface="Wingdings" panose="05000000000000000000" pitchFamily="2" charset="2"/>
              <a:buChar char="v"/>
            </a:pPr>
            <a:r>
              <a:rPr lang="en-US" sz="2800" dirty="0"/>
              <a:t>Displaying GitHub repositories of a developer using GitHub API</a:t>
            </a:r>
          </a:p>
        </p:txBody>
      </p:sp>
      <p:sp>
        <p:nvSpPr>
          <p:cNvPr id="26" name="TextBox 25"/>
          <p:cNvSpPr txBox="1"/>
          <p:nvPr/>
        </p:nvSpPr>
        <p:spPr>
          <a:xfrm rot="10800000" flipH="1" flipV="1">
            <a:off x="1777390" y="6546370"/>
            <a:ext cx="15232334" cy="523220"/>
          </a:xfrm>
          <a:prstGeom prst="rect">
            <a:avLst/>
          </a:prstGeom>
          <a:solidFill>
            <a:srgbClr val="FCE2E0"/>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457200" indent="-457200">
              <a:buFont typeface="Wingdings" panose="05000000000000000000" pitchFamily="2" charset="2"/>
              <a:buChar char="v"/>
            </a:pPr>
            <a:r>
              <a:rPr lang="en-US" sz="2800" dirty="0"/>
              <a:t>Connected to MongoDB using mongoose</a:t>
            </a:r>
          </a:p>
        </p:txBody>
      </p:sp>
      <p:sp>
        <p:nvSpPr>
          <p:cNvPr id="27" name="TextBox 26"/>
          <p:cNvSpPr txBox="1"/>
          <p:nvPr/>
        </p:nvSpPr>
        <p:spPr>
          <a:xfrm rot="10800000" flipH="1" flipV="1">
            <a:off x="1772310" y="7250805"/>
            <a:ext cx="15232334" cy="523220"/>
          </a:xfrm>
          <a:prstGeom prst="rect">
            <a:avLst/>
          </a:prstGeom>
          <a:solidFill>
            <a:srgbClr val="FCE2E0"/>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457200" lvl="0" indent="-457200">
              <a:buFont typeface="Wingdings" panose="05000000000000000000" pitchFamily="2" charset="2"/>
              <a:buChar char="v"/>
            </a:pPr>
            <a:r>
              <a:rPr lang="en-US" sz="2800" dirty="0"/>
              <a:t>Plotting nearby developers’ location on map using react-leaflet and </a:t>
            </a:r>
            <a:r>
              <a:rPr lang="en-US" sz="2800" dirty="0" err="1"/>
              <a:t>GeoJSON</a:t>
            </a:r>
            <a:r>
              <a:rPr lang="en-US" sz="2800" dirty="0"/>
              <a:t> API</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38200" y="404218"/>
            <a:ext cx="3909677" cy="689712"/>
            <a:chOff x="0" y="0"/>
            <a:chExt cx="5212903" cy="919616"/>
          </a:xfrm>
        </p:grpSpPr>
        <p:sp>
          <p:nvSpPr>
            <p:cNvPr id="3" name="TextBox 3"/>
            <p:cNvSpPr txBox="1"/>
            <p:nvPr/>
          </p:nvSpPr>
          <p:spPr>
            <a:xfrm>
              <a:off x="1435133" y="109527"/>
              <a:ext cx="3777770" cy="666912"/>
            </a:xfrm>
            <a:prstGeom prst="rect">
              <a:avLst/>
            </a:prstGeom>
          </p:spPr>
          <p:txBody>
            <a:bodyPr lIns="0" tIns="0" rIns="0" bIns="0" rtlCol="0" anchor="t">
              <a:spAutoFit/>
            </a:bodyPr>
            <a:lstStyle/>
            <a:p>
              <a:pPr>
                <a:lnSpc>
                  <a:spcPts val="4201"/>
                </a:lnSpc>
              </a:pPr>
              <a:endParaRP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8515" y="-8515"/>
              <a:ext cx="919616" cy="936646"/>
            </a:xfrm>
            <a:prstGeom prst="rect">
              <a:avLst/>
            </a:prstGeom>
          </p:spPr>
        </p:pic>
      </p:grpSp>
      <p:sp>
        <p:nvSpPr>
          <p:cNvPr id="7" name="AutoShape 7"/>
          <p:cNvSpPr/>
          <p:nvPr/>
        </p:nvSpPr>
        <p:spPr>
          <a:xfrm>
            <a:off x="0" y="8212377"/>
            <a:ext cx="18300430" cy="2091847"/>
          </a:xfrm>
          <a:prstGeom prst="rect">
            <a:avLst/>
          </a:prstGeom>
          <a:solidFill>
            <a:srgbClr val="FF5757"/>
          </a:solidFill>
        </p:spPr>
      </p:sp>
      <p:pic>
        <p:nvPicPr>
          <p:cNvPr id="13"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l="160" t="21264" b="73631"/>
          <a:stretch>
            <a:fillRect/>
          </a:stretch>
        </p:blipFill>
        <p:spPr>
          <a:xfrm>
            <a:off x="1761664" y="1343907"/>
            <a:ext cx="16099616" cy="501038"/>
          </a:xfrm>
          <a:prstGeom prst="rect">
            <a:avLst/>
          </a:prstGeom>
        </p:spPr>
      </p:pic>
      <p:sp>
        <p:nvSpPr>
          <p:cNvPr id="15" name="TextBox 14"/>
          <p:cNvSpPr txBox="1"/>
          <p:nvPr/>
        </p:nvSpPr>
        <p:spPr>
          <a:xfrm>
            <a:off x="1726104" y="479890"/>
            <a:ext cx="7406023" cy="769441"/>
          </a:xfrm>
          <a:prstGeom prst="rect">
            <a:avLst/>
          </a:prstGeom>
          <a:noFill/>
        </p:spPr>
        <p:txBody>
          <a:bodyPr wrap="square" rtlCol="0">
            <a:spAutoFit/>
          </a:bodyPr>
          <a:lstStyle/>
          <a:p>
            <a:r>
              <a:rPr lang="en-US" sz="4400" dirty="0"/>
              <a:t>APIs IMPLEMENTED</a:t>
            </a:r>
          </a:p>
        </p:txBody>
      </p:sp>
      <p:sp>
        <p:nvSpPr>
          <p:cNvPr id="16" name="TextBox 15"/>
          <p:cNvSpPr txBox="1"/>
          <p:nvPr/>
        </p:nvSpPr>
        <p:spPr>
          <a:xfrm rot="10800000" flipH="1" flipV="1">
            <a:off x="1762150" y="2365612"/>
            <a:ext cx="4257650" cy="523220"/>
          </a:xfrm>
          <a:prstGeom prst="rect">
            <a:avLst/>
          </a:prstGeom>
          <a:solidFill>
            <a:srgbClr val="FCE2E0"/>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457200" indent="-457200">
              <a:buFont typeface="Wingdings" panose="05000000000000000000" pitchFamily="2" charset="2"/>
              <a:buChar char="v"/>
            </a:pPr>
            <a:r>
              <a:rPr lang="en-US" sz="2800" dirty="0" err="1"/>
              <a:t>GeoJSON</a:t>
            </a:r>
            <a:r>
              <a:rPr lang="en-US" sz="2800" dirty="0"/>
              <a:t> API</a:t>
            </a:r>
          </a:p>
        </p:txBody>
      </p:sp>
      <p:sp>
        <p:nvSpPr>
          <p:cNvPr id="22" name="TextBox 21"/>
          <p:cNvSpPr txBox="1"/>
          <p:nvPr/>
        </p:nvSpPr>
        <p:spPr>
          <a:xfrm rot="10800000" flipH="1" flipV="1">
            <a:off x="1711999" y="3246444"/>
            <a:ext cx="4307801" cy="523220"/>
          </a:xfrm>
          <a:prstGeom prst="rect">
            <a:avLst/>
          </a:prstGeom>
          <a:solidFill>
            <a:srgbClr val="FCE2E0"/>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457200" indent="-457200">
              <a:buFont typeface="Wingdings" panose="05000000000000000000" pitchFamily="2" charset="2"/>
              <a:buChar char="v"/>
            </a:pPr>
            <a:r>
              <a:rPr lang="en-US" sz="2800" dirty="0" err="1"/>
              <a:t>CharJS</a:t>
            </a:r>
            <a:r>
              <a:rPr lang="en-US" sz="2800" dirty="0"/>
              <a:t> package</a:t>
            </a:r>
          </a:p>
        </p:txBody>
      </p:sp>
      <p:sp>
        <p:nvSpPr>
          <p:cNvPr id="23" name="TextBox 22"/>
          <p:cNvSpPr txBox="1"/>
          <p:nvPr/>
        </p:nvSpPr>
        <p:spPr>
          <a:xfrm rot="10800000" flipH="1" flipV="1">
            <a:off x="1726104" y="4284280"/>
            <a:ext cx="4293696" cy="523220"/>
          </a:xfrm>
          <a:prstGeom prst="rect">
            <a:avLst/>
          </a:prstGeom>
          <a:solidFill>
            <a:srgbClr val="FCE2E0"/>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457200" indent="-457200">
              <a:buFont typeface="Wingdings" panose="05000000000000000000" pitchFamily="2" charset="2"/>
              <a:buChar char="v"/>
            </a:pPr>
            <a:r>
              <a:rPr lang="en-US" sz="2800" dirty="0" err="1"/>
              <a:t>Gravatar</a:t>
            </a:r>
            <a:r>
              <a:rPr lang="en-US" sz="2800" dirty="0"/>
              <a:t> library</a:t>
            </a:r>
          </a:p>
        </p:txBody>
      </p:sp>
      <p:sp>
        <p:nvSpPr>
          <p:cNvPr id="24" name="TextBox 23"/>
          <p:cNvSpPr txBox="1"/>
          <p:nvPr/>
        </p:nvSpPr>
        <p:spPr>
          <a:xfrm rot="10800000" flipH="1" flipV="1">
            <a:off x="1711998" y="6180107"/>
            <a:ext cx="4307802" cy="523220"/>
          </a:xfrm>
          <a:prstGeom prst="rect">
            <a:avLst/>
          </a:prstGeom>
          <a:solidFill>
            <a:srgbClr val="FCE2E0"/>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457200" indent="-457200">
              <a:buFont typeface="Wingdings" panose="05000000000000000000" pitchFamily="2" charset="2"/>
              <a:buChar char="v"/>
            </a:pPr>
            <a:r>
              <a:rPr lang="en-US" sz="2800" dirty="0"/>
              <a:t>GitHub API</a:t>
            </a:r>
          </a:p>
        </p:txBody>
      </p:sp>
      <p:sp>
        <p:nvSpPr>
          <p:cNvPr id="25" name="TextBox 24"/>
          <p:cNvSpPr txBox="1"/>
          <p:nvPr/>
        </p:nvSpPr>
        <p:spPr>
          <a:xfrm rot="10800000" flipH="1" flipV="1">
            <a:off x="1711999" y="5188607"/>
            <a:ext cx="4307801" cy="523220"/>
          </a:xfrm>
          <a:prstGeom prst="rect">
            <a:avLst/>
          </a:prstGeom>
          <a:solidFill>
            <a:srgbClr val="FCE2E0"/>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457200" indent="-457200">
              <a:buFont typeface="Wingdings" panose="05000000000000000000" pitchFamily="2" charset="2"/>
              <a:buChar char="v"/>
            </a:pPr>
            <a:r>
              <a:rPr lang="en-US" sz="2800" dirty="0" err="1"/>
              <a:t>NodeMailer</a:t>
            </a:r>
            <a:r>
              <a:rPr lang="en-US" sz="2800" dirty="0"/>
              <a:t> module</a:t>
            </a:r>
          </a:p>
        </p:txBody>
      </p:sp>
      <p:pic>
        <p:nvPicPr>
          <p:cNvPr id="26" name="Picture 25"/>
          <p:cNvPicPr>
            <a:picLocks noChangeAspect="1"/>
          </p:cNvPicPr>
          <p:nvPr/>
        </p:nvPicPr>
        <p:blipFill rotWithShape="1">
          <a:blip r:embed="rId6" cstate="print">
            <a:extLst>
              <a:ext uri="{28A0092B-C50C-407E-A947-70E740481C1C}">
                <a14:useLocalDpi xmlns:a14="http://schemas.microsoft.com/office/drawing/2010/main" val="0"/>
              </a:ext>
            </a:extLst>
          </a:blip>
          <a:srcRect t="1043" b="3835"/>
          <a:stretch/>
        </p:blipFill>
        <p:spPr>
          <a:xfrm>
            <a:off x="9601200" y="1970222"/>
            <a:ext cx="7376774" cy="6116877"/>
          </a:xfrm>
          <a:prstGeom prst="rect">
            <a:avLst/>
          </a:prstGeom>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7"/>
          <p:cNvSpPr/>
          <p:nvPr/>
        </p:nvSpPr>
        <p:spPr>
          <a:xfrm>
            <a:off x="0" y="8212377"/>
            <a:ext cx="18300430" cy="2091847"/>
          </a:xfrm>
          <a:prstGeom prst="rect">
            <a:avLst/>
          </a:prstGeom>
          <a:solidFill>
            <a:srgbClr val="FF5757"/>
          </a:solidFill>
        </p:spPr>
      </p:sp>
      <p:pic>
        <p:nvPicPr>
          <p:cNvPr id="13"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60" t="21264" b="73631"/>
          <a:stretch>
            <a:fillRect/>
          </a:stretch>
        </p:blipFill>
        <p:spPr>
          <a:xfrm>
            <a:off x="1761664" y="1343907"/>
            <a:ext cx="16099616" cy="501038"/>
          </a:xfrm>
          <a:prstGeom prst="rect">
            <a:avLst/>
          </a:prstGeom>
        </p:spPr>
      </p:pic>
      <p:grpSp>
        <p:nvGrpSpPr>
          <p:cNvPr id="14" name="Group 2"/>
          <p:cNvGrpSpPr/>
          <p:nvPr/>
        </p:nvGrpSpPr>
        <p:grpSpPr>
          <a:xfrm>
            <a:off x="838200" y="404218"/>
            <a:ext cx="3909677" cy="689712"/>
            <a:chOff x="0" y="0"/>
            <a:chExt cx="5212903" cy="919616"/>
          </a:xfrm>
        </p:grpSpPr>
        <p:sp>
          <p:nvSpPr>
            <p:cNvPr id="15" name="TextBox 3"/>
            <p:cNvSpPr txBox="1"/>
            <p:nvPr/>
          </p:nvSpPr>
          <p:spPr>
            <a:xfrm>
              <a:off x="1435133" y="109527"/>
              <a:ext cx="3777770" cy="666912"/>
            </a:xfrm>
            <a:prstGeom prst="rect">
              <a:avLst/>
            </a:prstGeom>
          </p:spPr>
          <p:txBody>
            <a:bodyPr lIns="0" tIns="0" rIns="0" bIns="0" rtlCol="0" anchor="t">
              <a:spAutoFit/>
            </a:bodyPr>
            <a:lstStyle/>
            <a:p>
              <a:pPr>
                <a:lnSpc>
                  <a:spcPts val="4201"/>
                </a:lnSpc>
              </a:pPr>
              <a:endParaRPr/>
            </a:p>
          </p:txBody>
        </p:sp>
        <p:pic>
          <p:nvPicPr>
            <p:cNvPr id="16"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8515" y="-8515"/>
              <a:ext cx="919616" cy="936646"/>
            </a:xfrm>
            <a:prstGeom prst="rect">
              <a:avLst/>
            </a:prstGeom>
          </p:spPr>
        </p:pic>
      </p:grpSp>
      <p:sp>
        <p:nvSpPr>
          <p:cNvPr id="17" name="TextBox 16"/>
          <p:cNvSpPr txBox="1"/>
          <p:nvPr/>
        </p:nvSpPr>
        <p:spPr>
          <a:xfrm>
            <a:off x="1726104" y="479890"/>
            <a:ext cx="7406023" cy="769441"/>
          </a:xfrm>
          <a:prstGeom prst="rect">
            <a:avLst/>
          </a:prstGeom>
          <a:noFill/>
        </p:spPr>
        <p:txBody>
          <a:bodyPr wrap="square" rtlCol="0">
            <a:spAutoFit/>
          </a:bodyPr>
          <a:lstStyle/>
          <a:p>
            <a:r>
              <a:rPr lang="en-US" sz="4400" dirty="0"/>
              <a:t>CONTRIBUTIONS</a:t>
            </a:r>
          </a:p>
        </p:txBody>
      </p:sp>
      <p:sp>
        <p:nvSpPr>
          <p:cNvPr id="18" name="TextBox 17"/>
          <p:cNvSpPr txBox="1"/>
          <p:nvPr/>
        </p:nvSpPr>
        <p:spPr>
          <a:xfrm>
            <a:off x="1761664" y="2442941"/>
            <a:ext cx="15154736" cy="5105400"/>
          </a:xfrm>
          <a:prstGeom prst="rect">
            <a:avLst/>
          </a:prstGeom>
          <a:solidFill>
            <a:srgbClr val="FCE2E0"/>
          </a:solidFill>
          <a:ln>
            <a:noFill/>
          </a:ln>
        </p:spPr>
        <p:txBody>
          <a:bodyPr wrap="square" rtlCol="0">
            <a:spAutoFit/>
          </a:bodyPr>
          <a:lstStyle/>
          <a:p>
            <a:endParaRPr lang="en-US" dirty="0"/>
          </a:p>
        </p:txBody>
      </p:sp>
      <p:sp>
        <p:nvSpPr>
          <p:cNvPr id="20" name="TextBox 19"/>
          <p:cNvSpPr txBox="1"/>
          <p:nvPr/>
        </p:nvSpPr>
        <p:spPr>
          <a:xfrm flipH="1">
            <a:off x="2748180" y="3179759"/>
            <a:ext cx="12767894" cy="3539430"/>
          </a:xfrm>
          <a:prstGeom prst="rect">
            <a:avLst/>
          </a:prstGeom>
          <a:noFill/>
        </p:spPr>
        <p:txBody>
          <a:bodyPr wrap="square" rtlCol="0">
            <a:spAutoFit/>
          </a:bodyPr>
          <a:lstStyle/>
          <a:p>
            <a:r>
              <a:rPr lang="en-US" sz="2800" dirty="0"/>
              <a:t>SONALI SINGH: Crypto, CHARTJS, JWT, </a:t>
            </a:r>
            <a:r>
              <a:rPr lang="en-US" sz="2800" dirty="0" smtClean="0"/>
              <a:t>NODE-MAILER, </a:t>
            </a:r>
            <a:r>
              <a:rPr lang="en-US" sz="2800" dirty="0" err="1" smtClean="0"/>
              <a:t>Gravatar</a:t>
            </a:r>
            <a:endParaRPr lang="en-US" sz="2800" dirty="0"/>
          </a:p>
          <a:p>
            <a:r>
              <a:rPr lang="en-US" sz="2800" dirty="0"/>
              <a:t>SANYUKTHA KUMBLA: REDUX, REACT-LEAFLET, </a:t>
            </a:r>
            <a:r>
              <a:rPr lang="en-US" sz="2800" dirty="0" err="1"/>
              <a:t>ChartJS</a:t>
            </a:r>
            <a:endParaRPr lang="en-US" sz="2800" dirty="0"/>
          </a:p>
          <a:p>
            <a:r>
              <a:rPr lang="en-US" sz="2800" dirty="0"/>
              <a:t>NEHA BATTULA: NODE- MAILER, GITHUB API, REACT-LEAFLET </a:t>
            </a:r>
            <a:r>
              <a:rPr lang="en-US" sz="2800" dirty="0" smtClean="0"/>
              <a:t>,</a:t>
            </a:r>
            <a:r>
              <a:rPr lang="en-US" sz="2800" dirty="0" err="1" smtClean="0"/>
              <a:t>GeoJSON</a:t>
            </a:r>
            <a:endParaRPr lang="en-US" sz="2800" dirty="0"/>
          </a:p>
          <a:p>
            <a:r>
              <a:rPr lang="en-US" sz="2800" dirty="0"/>
              <a:t>DEEP VAIDYA:  REDUX, GITHUB API, Crypto, </a:t>
            </a:r>
            <a:r>
              <a:rPr lang="en-US" sz="2800" dirty="0" err="1" smtClean="0"/>
              <a:t>GeoJSON</a:t>
            </a:r>
            <a:r>
              <a:rPr lang="en-US" sz="2800" dirty="0" smtClean="0"/>
              <a:t>, </a:t>
            </a:r>
            <a:r>
              <a:rPr lang="en-US" sz="2800" dirty="0" err="1" smtClean="0"/>
              <a:t>Gravatar</a:t>
            </a:r>
            <a:endParaRPr lang="en-US" sz="2800" dirty="0"/>
          </a:p>
          <a:p>
            <a:endParaRPr lang="en-US" sz="2800" dirty="0"/>
          </a:p>
          <a:p>
            <a:r>
              <a:rPr lang="en-US" sz="2800" dirty="0"/>
              <a:t>ALL OF  US HAVE CONTRIBUTED TO IMPLEMENTING REACT COMPONENTS, PAGES, AND CONTROLLERS. </a:t>
            </a:r>
          </a:p>
          <a:p>
            <a:endParaRPr lang="en-US" sz="2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7"/>
          <p:cNvSpPr/>
          <p:nvPr/>
        </p:nvSpPr>
        <p:spPr>
          <a:xfrm>
            <a:off x="0" y="8212377"/>
            <a:ext cx="18300430" cy="2091847"/>
          </a:xfrm>
          <a:prstGeom prst="rect">
            <a:avLst/>
          </a:prstGeom>
          <a:solidFill>
            <a:srgbClr val="FF5757"/>
          </a:solidFill>
        </p:spPr>
      </p:sp>
      <p:pic>
        <p:nvPicPr>
          <p:cNvPr id="13"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60" t="21264" b="73631"/>
          <a:stretch>
            <a:fillRect/>
          </a:stretch>
        </p:blipFill>
        <p:spPr>
          <a:xfrm>
            <a:off x="1761664" y="1343907"/>
            <a:ext cx="16099616" cy="501038"/>
          </a:xfrm>
          <a:prstGeom prst="rect">
            <a:avLst/>
          </a:prstGeom>
        </p:spPr>
      </p:pic>
      <p:grpSp>
        <p:nvGrpSpPr>
          <p:cNvPr id="14" name="Group 2"/>
          <p:cNvGrpSpPr/>
          <p:nvPr/>
        </p:nvGrpSpPr>
        <p:grpSpPr>
          <a:xfrm>
            <a:off x="838200" y="404218"/>
            <a:ext cx="3909677" cy="689712"/>
            <a:chOff x="0" y="0"/>
            <a:chExt cx="5212903" cy="919616"/>
          </a:xfrm>
        </p:grpSpPr>
        <p:sp>
          <p:nvSpPr>
            <p:cNvPr id="15" name="TextBox 3"/>
            <p:cNvSpPr txBox="1"/>
            <p:nvPr/>
          </p:nvSpPr>
          <p:spPr>
            <a:xfrm>
              <a:off x="1435133" y="109527"/>
              <a:ext cx="3777770" cy="666912"/>
            </a:xfrm>
            <a:prstGeom prst="rect">
              <a:avLst/>
            </a:prstGeom>
          </p:spPr>
          <p:txBody>
            <a:bodyPr lIns="0" tIns="0" rIns="0" bIns="0" rtlCol="0" anchor="t">
              <a:spAutoFit/>
            </a:bodyPr>
            <a:lstStyle/>
            <a:p>
              <a:pPr>
                <a:lnSpc>
                  <a:spcPts val="4201"/>
                </a:lnSpc>
              </a:pPr>
              <a:endParaRPr/>
            </a:p>
          </p:txBody>
        </p:sp>
        <p:pic>
          <p:nvPicPr>
            <p:cNvPr id="16"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8515" y="-8515"/>
              <a:ext cx="919616" cy="936646"/>
            </a:xfrm>
            <a:prstGeom prst="rect">
              <a:avLst/>
            </a:prstGeom>
          </p:spPr>
        </p:pic>
      </p:grpSp>
      <p:sp>
        <p:nvSpPr>
          <p:cNvPr id="17" name="TextBox 16"/>
          <p:cNvSpPr txBox="1"/>
          <p:nvPr/>
        </p:nvSpPr>
        <p:spPr>
          <a:xfrm>
            <a:off x="1726104" y="479890"/>
            <a:ext cx="7406023" cy="769441"/>
          </a:xfrm>
          <a:prstGeom prst="rect">
            <a:avLst/>
          </a:prstGeom>
          <a:noFill/>
        </p:spPr>
        <p:txBody>
          <a:bodyPr wrap="square" rtlCol="0">
            <a:spAutoFit/>
          </a:bodyPr>
          <a:lstStyle/>
          <a:p>
            <a:r>
              <a:rPr lang="en-US" sz="4400" dirty="0"/>
              <a:t>REFERENCES</a:t>
            </a:r>
          </a:p>
        </p:txBody>
      </p:sp>
      <p:sp>
        <p:nvSpPr>
          <p:cNvPr id="8" name="TextBox 7"/>
          <p:cNvSpPr txBox="1"/>
          <p:nvPr/>
        </p:nvSpPr>
        <p:spPr>
          <a:xfrm rot="10800000" flipH="1" flipV="1">
            <a:off x="1762150" y="2201091"/>
            <a:ext cx="10201250" cy="523220"/>
          </a:xfrm>
          <a:prstGeom prst="rect">
            <a:avLst/>
          </a:prstGeom>
          <a:solidFill>
            <a:srgbClr val="FCE2E0"/>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457200" indent="-457200">
              <a:buFont typeface="Wingdings" panose="05000000000000000000" pitchFamily="2" charset="2"/>
              <a:buChar char="v"/>
            </a:pPr>
            <a:r>
              <a:rPr lang="en-US" sz="2800" u="sng" dirty="0">
                <a:hlinkClick r:id="rId6"/>
              </a:rPr>
              <a:t>https://www.w3schools.com/nodejs/nodejs_email.asp</a:t>
            </a:r>
            <a:endParaRPr lang="en-US" sz="2800" dirty="0"/>
          </a:p>
        </p:txBody>
      </p:sp>
      <p:sp>
        <p:nvSpPr>
          <p:cNvPr id="18" name="TextBox 17"/>
          <p:cNvSpPr txBox="1"/>
          <p:nvPr/>
        </p:nvSpPr>
        <p:spPr>
          <a:xfrm rot="10800000" flipH="1" flipV="1">
            <a:off x="1762150" y="2994123"/>
            <a:ext cx="10201250" cy="523220"/>
          </a:xfrm>
          <a:prstGeom prst="rect">
            <a:avLst/>
          </a:prstGeom>
          <a:solidFill>
            <a:srgbClr val="FCE2E0"/>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457200" indent="-457200">
              <a:buFont typeface="Wingdings" panose="05000000000000000000" pitchFamily="2" charset="2"/>
              <a:buChar char="v"/>
            </a:pPr>
            <a:r>
              <a:rPr lang="en-US" sz="2800" u="sng" dirty="0">
                <a:hlinkClick r:id="rId7"/>
              </a:rPr>
              <a:t>https://mongoosejs.com/docs/geojson.html</a:t>
            </a:r>
            <a:endParaRPr lang="en-US" sz="2800" dirty="0"/>
          </a:p>
        </p:txBody>
      </p:sp>
      <p:sp>
        <p:nvSpPr>
          <p:cNvPr id="19" name="TextBox 18"/>
          <p:cNvSpPr txBox="1"/>
          <p:nvPr/>
        </p:nvSpPr>
        <p:spPr>
          <a:xfrm rot="10800000" flipH="1" flipV="1">
            <a:off x="1762150" y="3804474"/>
            <a:ext cx="10201250" cy="523220"/>
          </a:xfrm>
          <a:prstGeom prst="rect">
            <a:avLst/>
          </a:prstGeom>
          <a:solidFill>
            <a:srgbClr val="FCE2E0"/>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457200" indent="-457200">
              <a:buFont typeface="Wingdings" panose="05000000000000000000" pitchFamily="2" charset="2"/>
              <a:buChar char="v"/>
            </a:pPr>
            <a:r>
              <a:rPr lang="en-US" sz="2800" u="sng" dirty="0">
                <a:hlinkClick r:id="rId8"/>
              </a:rPr>
              <a:t>https://react-leaflet.js.org/docs/example-map-placeholder</a:t>
            </a:r>
            <a:endParaRPr lang="en-US" sz="2800" dirty="0"/>
          </a:p>
        </p:txBody>
      </p:sp>
      <p:sp>
        <p:nvSpPr>
          <p:cNvPr id="20" name="TextBox 19"/>
          <p:cNvSpPr txBox="1"/>
          <p:nvPr/>
        </p:nvSpPr>
        <p:spPr>
          <a:xfrm rot="10800000" flipH="1" flipV="1">
            <a:off x="1726104" y="4609620"/>
            <a:ext cx="10237296" cy="523220"/>
          </a:xfrm>
          <a:prstGeom prst="rect">
            <a:avLst/>
          </a:prstGeom>
          <a:solidFill>
            <a:srgbClr val="FCE2E0"/>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457200" indent="-457200">
              <a:buFont typeface="Wingdings" panose="05000000000000000000" pitchFamily="2" charset="2"/>
              <a:buChar char="v"/>
            </a:pPr>
            <a:r>
              <a:rPr lang="en-US" sz="2800" u="sng" dirty="0">
                <a:hlinkClick r:id="rId9"/>
              </a:rPr>
              <a:t>https://www.loginradius.com/blog/async/github-api/</a:t>
            </a:r>
            <a:endParaRPr lang="en-US" sz="2800" dirty="0"/>
          </a:p>
        </p:txBody>
      </p:sp>
      <p:sp>
        <p:nvSpPr>
          <p:cNvPr id="21" name="TextBox 20"/>
          <p:cNvSpPr txBox="1"/>
          <p:nvPr/>
        </p:nvSpPr>
        <p:spPr>
          <a:xfrm rot="10800000" flipH="1" flipV="1">
            <a:off x="1726104" y="5414767"/>
            <a:ext cx="10237296" cy="523220"/>
          </a:xfrm>
          <a:prstGeom prst="rect">
            <a:avLst/>
          </a:prstGeom>
          <a:solidFill>
            <a:srgbClr val="FCE2E0"/>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457200" indent="-457200">
              <a:buFont typeface="Wingdings" panose="05000000000000000000" pitchFamily="2" charset="2"/>
              <a:buChar char="v"/>
            </a:pPr>
            <a:r>
              <a:rPr lang="en-US" sz="2800" u="sng" dirty="0">
                <a:hlinkClick r:id="rId10"/>
              </a:rPr>
              <a:t>https://www.chartjs.org/docs/latest/general/data-structures.html</a:t>
            </a:r>
            <a:endParaRPr lang="en-US" sz="2800" dirty="0"/>
          </a:p>
        </p:txBody>
      </p:sp>
      <p:sp>
        <p:nvSpPr>
          <p:cNvPr id="23" name="TextBox 22">
            <a:extLst>
              <a:ext uri="{FF2B5EF4-FFF2-40B4-BE49-F238E27FC236}">
                <a16:creationId xmlns:a16="http://schemas.microsoft.com/office/drawing/2014/main" xmlns="" id="{435F6BF1-3A18-4A95-9885-AEBECABF6394}"/>
              </a:ext>
            </a:extLst>
          </p:cNvPr>
          <p:cNvSpPr txBox="1"/>
          <p:nvPr/>
        </p:nvSpPr>
        <p:spPr>
          <a:xfrm rot="10800000" flipH="1" flipV="1">
            <a:off x="1726104" y="6300694"/>
            <a:ext cx="10237296" cy="523220"/>
          </a:xfrm>
          <a:prstGeom prst="rect">
            <a:avLst/>
          </a:prstGeom>
          <a:solidFill>
            <a:srgbClr val="FCE2E0"/>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457200" indent="-457200">
              <a:buFont typeface="Wingdings" panose="05000000000000000000" pitchFamily="2" charset="2"/>
              <a:buChar char="v"/>
            </a:pPr>
            <a:r>
              <a:rPr lang="en-US" sz="2800" dirty="0">
                <a:hlinkClick r:id="rId11"/>
              </a:rPr>
              <a:t>Using the State Hook – React (reactjs.org)</a:t>
            </a:r>
            <a:endParaRPr lang="en-US" sz="2800" dirty="0"/>
          </a:p>
        </p:txBody>
      </p:sp>
    </p:spTree>
    <p:extLst>
      <p:ext uri="{BB962C8B-B14F-4D97-AF65-F5344CB8AC3E}">
        <p14:creationId xmlns:p14="http://schemas.microsoft.com/office/powerpoint/2010/main" val="3365353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7"/>
          <p:cNvSpPr/>
          <p:nvPr/>
        </p:nvSpPr>
        <p:spPr>
          <a:xfrm>
            <a:off x="0" y="8212377"/>
            <a:ext cx="18300430" cy="2091847"/>
          </a:xfrm>
          <a:prstGeom prst="rect">
            <a:avLst/>
          </a:prstGeom>
          <a:solidFill>
            <a:srgbClr val="FF5757"/>
          </a:solidFill>
        </p:spPr>
      </p:sp>
      <p:pic>
        <p:nvPicPr>
          <p:cNvPr id="13"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60" t="21264" b="73631"/>
          <a:stretch>
            <a:fillRect/>
          </a:stretch>
        </p:blipFill>
        <p:spPr>
          <a:xfrm>
            <a:off x="1761664" y="1343907"/>
            <a:ext cx="16099616" cy="501038"/>
          </a:xfrm>
          <a:prstGeom prst="rect">
            <a:avLst/>
          </a:prstGeom>
        </p:spPr>
      </p:pic>
      <p:grpSp>
        <p:nvGrpSpPr>
          <p:cNvPr id="14" name="Group 2"/>
          <p:cNvGrpSpPr/>
          <p:nvPr/>
        </p:nvGrpSpPr>
        <p:grpSpPr>
          <a:xfrm>
            <a:off x="838200" y="404218"/>
            <a:ext cx="3909677" cy="689712"/>
            <a:chOff x="0" y="0"/>
            <a:chExt cx="5212903" cy="919616"/>
          </a:xfrm>
        </p:grpSpPr>
        <p:sp>
          <p:nvSpPr>
            <p:cNvPr id="15" name="TextBox 3"/>
            <p:cNvSpPr txBox="1"/>
            <p:nvPr/>
          </p:nvSpPr>
          <p:spPr>
            <a:xfrm>
              <a:off x="1435133" y="109527"/>
              <a:ext cx="3777770" cy="666912"/>
            </a:xfrm>
            <a:prstGeom prst="rect">
              <a:avLst/>
            </a:prstGeom>
          </p:spPr>
          <p:txBody>
            <a:bodyPr lIns="0" tIns="0" rIns="0" bIns="0" rtlCol="0" anchor="t">
              <a:spAutoFit/>
            </a:bodyPr>
            <a:lstStyle/>
            <a:p>
              <a:pPr>
                <a:lnSpc>
                  <a:spcPts val="4201"/>
                </a:lnSpc>
              </a:pPr>
              <a:endParaRPr/>
            </a:p>
          </p:txBody>
        </p:sp>
        <p:pic>
          <p:nvPicPr>
            <p:cNvPr id="16"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8515" y="-8515"/>
              <a:ext cx="919616" cy="936646"/>
            </a:xfrm>
            <a:prstGeom prst="rect">
              <a:avLst/>
            </a:prstGeom>
          </p:spPr>
        </p:pic>
      </p:grpSp>
      <p:sp>
        <p:nvSpPr>
          <p:cNvPr id="17" name="TextBox 16"/>
          <p:cNvSpPr txBox="1"/>
          <p:nvPr/>
        </p:nvSpPr>
        <p:spPr>
          <a:xfrm>
            <a:off x="1726104" y="479890"/>
            <a:ext cx="11837496" cy="1446550"/>
          </a:xfrm>
          <a:prstGeom prst="rect">
            <a:avLst/>
          </a:prstGeom>
          <a:noFill/>
        </p:spPr>
        <p:txBody>
          <a:bodyPr wrap="square" rtlCol="0">
            <a:spAutoFit/>
          </a:bodyPr>
          <a:lstStyle/>
          <a:p>
            <a:endParaRPr lang="en-US" sz="4400" dirty="0"/>
          </a:p>
          <a:p>
            <a:endParaRPr lang="en-US" sz="4400" dirty="0"/>
          </a:p>
        </p:txBody>
      </p:sp>
      <p:pic>
        <p:nvPicPr>
          <p:cNvPr id="3" name="Picture 2">
            <a:extLst>
              <a:ext uri="{FF2B5EF4-FFF2-40B4-BE49-F238E27FC236}">
                <a16:creationId xmlns:a16="http://schemas.microsoft.com/office/drawing/2014/main" xmlns="" id="{F43F2CBD-D1DD-4AB2-A08E-090D1991BFDD}"/>
              </a:ext>
            </a:extLst>
          </p:cNvPr>
          <p:cNvPicPr>
            <a:picLocks noChangeAspect="1"/>
          </p:cNvPicPr>
          <p:nvPr/>
        </p:nvPicPr>
        <p:blipFill>
          <a:blip r:embed="rId6"/>
          <a:stretch>
            <a:fillRect/>
          </a:stretch>
        </p:blipFill>
        <p:spPr>
          <a:xfrm>
            <a:off x="3312163" y="2173730"/>
            <a:ext cx="11837496" cy="5458047"/>
          </a:xfrm>
          <a:prstGeom prst="rect">
            <a:avLst/>
          </a:prstGeom>
        </p:spPr>
      </p:pic>
    </p:spTree>
    <p:extLst>
      <p:ext uri="{BB962C8B-B14F-4D97-AF65-F5344CB8AC3E}">
        <p14:creationId xmlns:p14="http://schemas.microsoft.com/office/powerpoint/2010/main" val="44600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7"/>
          <p:cNvSpPr/>
          <p:nvPr/>
        </p:nvSpPr>
        <p:spPr>
          <a:xfrm>
            <a:off x="0" y="8212377"/>
            <a:ext cx="18300430" cy="2091847"/>
          </a:xfrm>
          <a:prstGeom prst="rect">
            <a:avLst/>
          </a:prstGeom>
          <a:solidFill>
            <a:srgbClr val="FF5757"/>
          </a:solidFill>
        </p:spPr>
      </p:sp>
      <p:pic>
        <p:nvPicPr>
          <p:cNvPr id="13"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60" t="21264" b="73631"/>
          <a:stretch>
            <a:fillRect/>
          </a:stretch>
        </p:blipFill>
        <p:spPr>
          <a:xfrm>
            <a:off x="1761664" y="1343907"/>
            <a:ext cx="16099616" cy="501038"/>
          </a:xfrm>
          <a:prstGeom prst="rect">
            <a:avLst/>
          </a:prstGeom>
        </p:spPr>
      </p:pic>
      <p:grpSp>
        <p:nvGrpSpPr>
          <p:cNvPr id="14" name="Group 2"/>
          <p:cNvGrpSpPr/>
          <p:nvPr/>
        </p:nvGrpSpPr>
        <p:grpSpPr>
          <a:xfrm>
            <a:off x="838200" y="404218"/>
            <a:ext cx="3909677" cy="689712"/>
            <a:chOff x="0" y="0"/>
            <a:chExt cx="5212903" cy="919616"/>
          </a:xfrm>
        </p:grpSpPr>
        <p:sp>
          <p:nvSpPr>
            <p:cNvPr id="15" name="TextBox 3"/>
            <p:cNvSpPr txBox="1"/>
            <p:nvPr/>
          </p:nvSpPr>
          <p:spPr>
            <a:xfrm>
              <a:off x="1435133" y="109527"/>
              <a:ext cx="3777770" cy="666912"/>
            </a:xfrm>
            <a:prstGeom prst="rect">
              <a:avLst/>
            </a:prstGeom>
          </p:spPr>
          <p:txBody>
            <a:bodyPr lIns="0" tIns="0" rIns="0" bIns="0" rtlCol="0" anchor="t">
              <a:spAutoFit/>
            </a:bodyPr>
            <a:lstStyle/>
            <a:p>
              <a:pPr>
                <a:lnSpc>
                  <a:spcPts val="4201"/>
                </a:lnSpc>
              </a:pPr>
              <a:endParaRPr/>
            </a:p>
          </p:txBody>
        </p:sp>
        <p:pic>
          <p:nvPicPr>
            <p:cNvPr id="16"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8515" y="-8515"/>
              <a:ext cx="919616" cy="936646"/>
            </a:xfrm>
            <a:prstGeom prst="rect">
              <a:avLst/>
            </a:prstGeom>
          </p:spPr>
        </p:pic>
      </p:grpSp>
      <p:pic>
        <p:nvPicPr>
          <p:cNvPr id="3" name="Picture 2">
            <a:extLst>
              <a:ext uri="{FF2B5EF4-FFF2-40B4-BE49-F238E27FC236}">
                <a16:creationId xmlns:a16="http://schemas.microsoft.com/office/drawing/2014/main" xmlns="" id="{ADD21B72-7B45-4047-867B-311129684D58}"/>
              </a:ext>
            </a:extLst>
          </p:cNvPr>
          <p:cNvPicPr>
            <a:picLocks noChangeAspect="1"/>
          </p:cNvPicPr>
          <p:nvPr/>
        </p:nvPicPr>
        <p:blipFill>
          <a:blip r:embed="rId6"/>
          <a:stretch>
            <a:fillRect/>
          </a:stretch>
        </p:blipFill>
        <p:spPr>
          <a:xfrm>
            <a:off x="3505200" y="2137765"/>
            <a:ext cx="11959419" cy="5781792"/>
          </a:xfrm>
          <a:prstGeom prst="rect">
            <a:avLst/>
          </a:prstGeom>
        </p:spPr>
      </p:pic>
    </p:spTree>
    <p:extLst>
      <p:ext uri="{BB962C8B-B14F-4D97-AF65-F5344CB8AC3E}">
        <p14:creationId xmlns:p14="http://schemas.microsoft.com/office/powerpoint/2010/main" val="2179290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7"/>
          <p:cNvSpPr/>
          <p:nvPr/>
        </p:nvSpPr>
        <p:spPr>
          <a:xfrm>
            <a:off x="0" y="8212377"/>
            <a:ext cx="18300430" cy="2091847"/>
          </a:xfrm>
          <a:prstGeom prst="rect">
            <a:avLst/>
          </a:prstGeom>
          <a:solidFill>
            <a:srgbClr val="FF5757"/>
          </a:solidFill>
        </p:spPr>
      </p:sp>
      <p:pic>
        <p:nvPicPr>
          <p:cNvPr id="13"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60" t="21264" b="73631"/>
          <a:stretch>
            <a:fillRect/>
          </a:stretch>
        </p:blipFill>
        <p:spPr>
          <a:xfrm>
            <a:off x="1761664" y="1343907"/>
            <a:ext cx="16099616" cy="501038"/>
          </a:xfrm>
          <a:prstGeom prst="rect">
            <a:avLst/>
          </a:prstGeom>
        </p:spPr>
      </p:pic>
      <p:grpSp>
        <p:nvGrpSpPr>
          <p:cNvPr id="14" name="Group 2"/>
          <p:cNvGrpSpPr/>
          <p:nvPr/>
        </p:nvGrpSpPr>
        <p:grpSpPr>
          <a:xfrm>
            <a:off x="838200" y="404218"/>
            <a:ext cx="3909677" cy="689712"/>
            <a:chOff x="0" y="0"/>
            <a:chExt cx="5212903" cy="919616"/>
          </a:xfrm>
        </p:grpSpPr>
        <p:sp>
          <p:nvSpPr>
            <p:cNvPr id="15" name="TextBox 3"/>
            <p:cNvSpPr txBox="1"/>
            <p:nvPr/>
          </p:nvSpPr>
          <p:spPr>
            <a:xfrm>
              <a:off x="1435133" y="109527"/>
              <a:ext cx="3777770" cy="666912"/>
            </a:xfrm>
            <a:prstGeom prst="rect">
              <a:avLst/>
            </a:prstGeom>
          </p:spPr>
          <p:txBody>
            <a:bodyPr lIns="0" tIns="0" rIns="0" bIns="0" rtlCol="0" anchor="t">
              <a:spAutoFit/>
            </a:bodyPr>
            <a:lstStyle/>
            <a:p>
              <a:pPr>
                <a:lnSpc>
                  <a:spcPts val="4201"/>
                </a:lnSpc>
              </a:pPr>
              <a:endParaRPr/>
            </a:p>
          </p:txBody>
        </p:sp>
        <p:pic>
          <p:nvPicPr>
            <p:cNvPr id="16"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8515" y="-8515"/>
              <a:ext cx="919616" cy="936646"/>
            </a:xfrm>
            <a:prstGeom prst="rect">
              <a:avLst/>
            </a:prstGeom>
          </p:spPr>
        </p:pic>
      </p:grpSp>
      <p:pic>
        <p:nvPicPr>
          <p:cNvPr id="1026" name="Picture 2" descr="image">
            <a:extLst>
              <a:ext uri="{FF2B5EF4-FFF2-40B4-BE49-F238E27FC236}">
                <a16:creationId xmlns:a16="http://schemas.microsoft.com/office/drawing/2014/main" xmlns="" id="{7DE8599E-C368-4990-8903-E8400A17AD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0400" y="2193247"/>
            <a:ext cx="12039600" cy="5423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95835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TotalTime>
  <Words>311</Words>
  <Application>Microsoft Office PowerPoint</Application>
  <PresentationFormat>Custom</PresentationFormat>
  <Paragraphs>46</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Hammersmith One Bold</vt:lpstr>
      <vt:lpstr>Wingdings</vt:lpstr>
      <vt:lpstr>Clear Sans Regular</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Yellow Professional Gradient Project Plan Brainstorm Presentation</dc:title>
  <dc:creator>vijay battula</dc:creator>
  <cp:lastModifiedBy>vijay battula</cp:lastModifiedBy>
  <cp:revision>34</cp:revision>
  <dcterms:created xsi:type="dcterms:W3CDTF">2006-08-16T00:00:00Z</dcterms:created>
  <dcterms:modified xsi:type="dcterms:W3CDTF">2021-12-08T16:53:54Z</dcterms:modified>
  <dc:identifier>DAExvPKvR_E</dc:identifier>
</cp:coreProperties>
</file>